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268" r:id="rId3"/>
    <p:sldId id="279" r:id="rId4"/>
    <p:sldId id="269" r:id="rId5"/>
    <p:sldId id="281" r:id="rId6"/>
    <p:sldId id="280" r:id="rId7"/>
    <p:sldId id="282" r:id="rId8"/>
    <p:sldId id="283" r:id="rId9"/>
    <p:sldId id="284" r:id="rId10"/>
    <p:sldId id="270" r:id="rId11"/>
    <p:sldId id="271" r:id="rId12"/>
    <p:sldId id="272" r:id="rId13"/>
    <p:sldId id="273" r:id="rId14"/>
    <p:sldId id="274" r:id="rId15"/>
    <p:sldId id="275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9"/>
            <p14:sldId id="269"/>
            <p14:sldId id="281"/>
            <p14:sldId id="280"/>
            <p14:sldId id="282"/>
            <p14:sldId id="283"/>
            <p14:sldId id="284"/>
            <p14:sldId id="270"/>
            <p14:sldId id="271"/>
            <p14:sldId id="272"/>
            <p14:sldId id="273"/>
            <p14:sldId id="274"/>
          </p14:sldIdLst>
        </p14:section>
        <p14:section name="Untitled Section" id="{35542D88-5274-4946-AED5-A136C690C6D3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6150" autoAdjust="0"/>
  </p:normalViewPr>
  <p:slideViewPr>
    <p:cSldViewPr snapToGrid="0">
      <p:cViewPr varScale="1">
        <p:scale>
          <a:sx n="154" d="100"/>
          <a:sy n="154" d="100"/>
        </p:scale>
        <p:origin x="22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2023-11-28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2023-11-28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November 28, 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220541" cy="27446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Determinants of Perceived Health: Dietary Habits, Socioeconomic Factors, Physical Activity, and Personal Metrics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543" y="3065928"/>
            <a:ext cx="3467710" cy="2065469"/>
          </a:xfrm>
        </p:spPr>
        <p:txBody>
          <a:bodyPr/>
          <a:lstStyle/>
          <a:p>
            <a:r>
              <a:rPr lang="en-CA" sz="1800" spc="7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2019 and 2021 SMART BRFSS City and County Data Analysis</a:t>
            </a:r>
          </a:p>
          <a:p>
            <a:endParaRPr lang="en-US" sz="2400" dirty="0"/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By: Obinna Dinneya 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0" i="0" u="none" strike="noStrike" dirty="0">
                <a:effectLst/>
                <a:latin typeface="Helvetica" pitchFamily="2" charset="0"/>
              </a:rPr>
              <a:t>Student number: 501217859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66D932-33FE-417A-85F6-23BCBAA4A674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1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609325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001740"/>
            <a:ext cx="8444818" cy="4683083"/>
          </a:xfrm>
        </p:spPr>
        <p:txBody>
          <a:bodyPr/>
          <a:lstStyle/>
          <a:p>
            <a:r>
              <a:rPr lang="en-US" dirty="0"/>
              <a:t>This health data project explores the often-overlooked aspect of self-perceived health, delving into why some people feel healthier than others despite similar conditions.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investigate not just visible factors like diet and exercise but also subtle influences like cultural background and everyday challenges. </a:t>
            </a:r>
          </a:p>
          <a:p>
            <a:endParaRPr lang="en-US" dirty="0"/>
          </a:p>
          <a:p>
            <a:r>
              <a:rPr lang="en-US" dirty="0"/>
              <a:t>This comprehensive approach aims to weave a rich tapestry of perceived health, considering origins, societal contexts, and personal struggles to fully understand well-being."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609325"/>
          </a:xfrm>
        </p:spPr>
        <p:txBody>
          <a:bodyPr/>
          <a:lstStyle/>
          <a:p>
            <a:pPr algn="ctr"/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001740"/>
            <a:ext cx="8444818" cy="4683083"/>
          </a:xfrm>
        </p:spPr>
        <p:txBody>
          <a:bodyPr/>
          <a:lstStyle/>
          <a:p>
            <a:r>
              <a:rPr lang="en-C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dietary habits, specifically the consumption of fruits and green vegetables, relate to overall health outcomes and perceived health predictions?</a:t>
            </a:r>
          </a:p>
          <a:p>
            <a:pPr marL="0" indent="0">
              <a:buNone/>
            </a:pP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socioeconomic status, emphasizing racial and ethnic backgrounds, influence healthcare access and overall health outcomes?</a:t>
            </a:r>
          </a:p>
          <a:p>
            <a:pPr marL="0" indent="0">
              <a:buNone/>
            </a:pPr>
            <a:endParaRPr lang="en-CA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regular physical exercise influence tangible health outcomes, such as the risk of developing cancer, and mental health outcomes, including the likelihood of being diagnosed with depression?</a:t>
            </a:r>
          </a:p>
          <a:p>
            <a:pPr marL="0" indent="0">
              <a:buNone/>
            </a:pPr>
            <a:endParaRPr lang="en-CA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there a correlation between Chronic conditions and individuals' self-assessed health status?</a:t>
            </a:r>
          </a:p>
          <a:p>
            <a:pPr marL="0" indent="0">
              <a:buNone/>
            </a:pPr>
            <a:endParaRPr lang="en-CA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perceived health be accurately predicted using dietary habits, socioeconomic indicators, lifestyle choices, and individual metrics?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3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2509834" cy="1638326"/>
          </a:xfrm>
        </p:spPr>
        <p:txBody>
          <a:bodyPr anchor="t">
            <a:normAutofit/>
          </a:bodyPr>
          <a:lstStyle/>
          <a:p>
            <a:r>
              <a:rPr lang="en-US" sz="2000" dirty="0"/>
              <a:t>METHODOLOOGY,APPROACH AND TOOLS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3ACDF52-14E7-4286-98CD-76F8E6E09C95}" type="datetime4">
              <a:rPr lang="en-US" smtClean="0"/>
              <a:pPr>
                <a:spcAft>
                  <a:spcPts val="600"/>
                </a:spcAft>
              </a:pPr>
              <a:t>November 28,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3D9126-4D7C-EDC9-3280-66C376AFB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" t="6628" r="-419" b="-6628"/>
          <a:stretch/>
        </p:blipFill>
        <p:spPr>
          <a:xfrm>
            <a:off x="2193182" y="121695"/>
            <a:ext cx="4745499" cy="7136325"/>
          </a:xfrm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2509834" cy="1638326"/>
          </a:xfrm>
        </p:spPr>
        <p:txBody>
          <a:bodyPr anchor="t">
            <a:normAutofit/>
          </a:bodyPr>
          <a:lstStyle/>
          <a:p>
            <a:r>
              <a:rPr lang="en-US" sz="2000" dirty="0"/>
              <a:t>METHODOLOOGY,APPROACH AND TOOLS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3ACDF52-14E7-4286-98CD-76F8E6E09C95}" type="datetime4">
              <a:rPr lang="en-US" smtClean="0"/>
              <a:pPr>
                <a:spcAft>
                  <a:spcPts val="600"/>
                </a:spcAft>
              </a:pPr>
              <a:t>November 28,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5243E9-12F7-A518-33AE-0D714F5A4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76" y="0"/>
            <a:ext cx="4628525" cy="6858000"/>
          </a:xfrm>
        </p:spPr>
      </p:pic>
    </p:spTree>
    <p:extLst>
      <p:ext uri="{BB962C8B-B14F-4D97-AF65-F5344CB8AC3E}">
        <p14:creationId xmlns:p14="http://schemas.microsoft.com/office/powerpoint/2010/main" val="83488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" y="613184"/>
            <a:ext cx="9074428" cy="55420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15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1</a:t>
            </a:r>
          </a:p>
          <a:p>
            <a:pPr marL="0" indent="0">
              <a:buNone/>
            </a:pPr>
            <a:endParaRPr lang="en-CA" sz="15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dietary habits, specifically the consumption of fruits and green vegetables, relate to overall health outcomes and perceived health predictions?</a:t>
            </a:r>
          </a:p>
          <a:p>
            <a:pPr marL="0" indent="0">
              <a:buNone/>
            </a:pPr>
            <a:endParaRPr lang="en-CA" sz="1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*Wallace et al. (2020): Health Impacts of Fruit &amp; Vegetable Intake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Conducted an umbrella review analyzing recent clinical trials and observational studies.</a:t>
            </a:r>
          </a:p>
          <a:p>
            <a:pPr marL="0" indent="0">
              <a:buNone/>
            </a:pPr>
            <a:endParaRPr lang="en-CA" sz="15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 : 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“The scientific evidence for providing public health recommendations to increase F&amp;V consumption for prevention of disease is strong. 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 evidence suggests that F&amp;V have the strongest effects in relation to prevention of CVDs, noting a nonlinear threshold effect of 800 g per day (i.e., about </a:t>
            </a: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servings a day</a:t>
            </a: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).” </a:t>
            </a: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*Not directly Proportional*</a:t>
            </a:r>
            <a:endParaRPr lang="en-CA" sz="1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5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A.) Comparison between the daily dark Vegetable Consumption between individuals with perceived good health Vs perceived fair or poor health using statistical analysis.</a:t>
            </a:r>
          </a:p>
          <a:p>
            <a:pPr marL="342900" indent="-342900">
              <a:buAutoNum type="alphaUcParenR"/>
            </a:pPr>
            <a:endParaRPr lang="en-CA" sz="15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Unpaired One-sided Sample T-test Results:</a:t>
            </a:r>
          </a:p>
          <a:p>
            <a:pPr marL="0" indent="0">
              <a:buNone/>
            </a:pPr>
            <a:endParaRPr lang="en-CA" sz="15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 Hypothesis (H₀): 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daily intake of dark green vegetables for those with perceived good health ≤ those with perceived bad health.</a:t>
            </a: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Alternative Hypothesis (H₁): 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daily intake of dark green vegetables for those with perceived good health &gt; those with perceived bad health.</a:t>
            </a: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confidence interval = </a:t>
            </a: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0.05(alpha) ; this indicates that we reject the null hypothesis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0.01 this also shows that the results are </a:t>
            </a: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highly statistically significant</a:t>
            </a:r>
          </a:p>
          <a:p>
            <a:pPr marL="0" indent="0">
              <a:buNone/>
            </a:pPr>
            <a:endParaRPr lang="en-CA" sz="14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2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" y="613184"/>
            <a:ext cx="9144002" cy="52282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1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1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dietary habits, specifically the consumption of fruits and green vegetables, relate to overall health outcomes and perceived health predictions?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*Wallace et al. (2020): Health Impacts of Fruit &amp; Vegetable Intake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Conducted an umbrella review analyzing recent clinical trials and observational studies.</a:t>
            </a:r>
          </a:p>
          <a:p>
            <a:pPr marL="0" indent="0">
              <a:buNone/>
            </a:pPr>
            <a:endParaRPr lang="en-CA" sz="14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 : 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“The scientific evidence for providing public health recommendations to increase F&amp;V consumption for prevention of disease is strong. 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 evidence suggests that F&amp;V have the strongest effects in relation to prevention of CVDs, noting a nonlinear threshold effect of 800 g per day (i.e., about </a:t>
            </a: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servings a day</a:t>
            </a: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).”  </a:t>
            </a: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*Not directly Proportional*</a:t>
            </a:r>
          </a:p>
          <a:p>
            <a:pPr marL="0" indent="0">
              <a:buNone/>
            </a:pPr>
            <a:endParaRPr lang="en-CA" sz="14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B.) Comparing the daily fruit Consumption between individuals with perceived good health Vs perceived bad health. </a:t>
            </a:r>
          </a:p>
          <a:p>
            <a:pPr marL="0" indent="0">
              <a:buNone/>
            </a:pPr>
            <a:endParaRPr lang="en-CA" sz="1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Unpaired One-sided Sample T-test Results:</a:t>
            </a:r>
          </a:p>
          <a:p>
            <a:pPr marL="0" indent="0">
              <a:buNone/>
            </a:pPr>
            <a:endParaRPr lang="en-CA" sz="1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 Hypothesis (H₀): </a:t>
            </a: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daily intake of fruits for those with perceived good health ≤ those with perceived fair or poor health.</a:t>
            </a: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Alternative Hypothesis (H₁): </a:t>
            </a: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daily intake of fruits for those with perceived good health &gt; those with perceived fair or poor health.</a:t>
            </a: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confidence interval = </a:t>
            </a: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0.05(alpha) ; this indicates that we reject the null hypothesis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0.01 this also shows that the results are </a:t>
            </a: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highly statistically significant</a:t>
            </a: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30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3" y="613185"/>
            <a:ext cx="9144003" cy="5429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3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1</a:t>
            </a:r>
            <a:endParaRPr lang="en-CA" sz="1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*Wallace et al. (2020): Health Impacts of Fruit &amp; Vegetable Intake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Conducted an umbrella review analyzing recent clinical trials and observational studies.</a:t>
            </a:r>
          </a:p>
          <a:p>
            <a:pPr marL="0" indent="0">
              <a:buNone/>
            </a:pPr>
            <a:endParaRPr lang="en-CA" sz="13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 : 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“Current evidence suggests that F&amp;V have the strongest effects in relation to prevention of CVDs, noting a nonlinear threshold effect of 800 g per day (i.e., about </a:t>
            </a: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servings a day</a:t>
            </a: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).” </a:t>
            </a: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*Not directly Proportional*</a:t>
            </a:r>
          </a:p>
          <a:p>
            <a:pPr marL="0" indent="0">
              <a:buNone/>
            </a:pPr>
            <a:endParaRPr lang="en-CA" sz="1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C.) Do F&amp;V when consumed in quantities around five servings daily, exhibit potent preventive effects against Cardiovascular Disease?</a:t>
            </a:r>
          </a:p>
          <a:p>
            <a:pPr marL="0" indent="0">
              <a:buNone/>
            </a:pP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Unpaired One-sided Sample T-test Results:</a:t>
            </a:r>
          </a:p>
          <a:p>
            <a:pPr marL="0" indent="0">
              <a:buNone/>
            </a:pP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 Hypothesis (H₀): </a:t>
            </a: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total CVD cases for those who eat less than 5 servings of F&amp;V ≤ mean total CVD cases for those who eat 5 or more servings of F&amp;V.</a:t>
            </a: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Alternative Hypothesis (H₁): </a:t>
            </a: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total CVD cases for those who eat less than 5 servings of F&amp;V &gt; mean total CVD cases for those who eat 5 or more servings of F&amp;V.</a:t>
            </a: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Confidence interval = </a:t>
            </a: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0.05(alpha) ; this indicates that we reject the null hypothesis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0.01 this also shows that the results are </a:t>
            </a: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highly statistically significant</a:t>
            </a: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9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FINDINGS AND RESULTS</a:t>
            </a:r>
          </a:p>
        </p:txBody>
      </p:sp>
      <p:pic>
        <p:nvPicPr>
          <p:cNvPr id="9" name="Picture Placeholder 8" descr="A graph of different colored boxes&#10;&#10;Description automatically generated">
            <a:extLst>
              <a:ext uri="{FF2B5EF4-FFF2-40B4-BE49-F238E27FC236}">
                <a16:creationId xmlns:a16="http://schemas.microsoft.com/office/drawing/2014/main" id="{AE10EFCA-7D7A-13A8-0147-457964E0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51" y="1322680"/>
            <a:ext cx="5616852" cy="4212639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3ACDF52-14E7-4286-98CD-76F8E6E09C95}" type="datetime4">
              <a:rPr lang="en-US" smtClean="0"/>
              <a:pPr>
                <a:spcAft>
                  <a:spcPts val="600"/>
                </a:spcAft>
              </a:pPr>
              <a:t>November 28,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602BF-1521-4264-BBE2-2087C4291877}"/>
              </a:ext>
            </a:extLst>
          </p:cNvPr>
          <p:cNvSpPr txBox="1"/>
          <p:nvPr/>
        </p:nvSpPr>
        <p:spPr>
          <a:xfrm>
            <a:off x="282259" y="2762123"/>
            <a:ext cx="173222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Total CVD Cases represents the total of all cardiovascular diseases that each individual has reported having or had in the past.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64960-F266-2DD0-4084-00F915577D68}"/>
              </a:ext>
            </a:extLst>
          </p:cNvPr>
          <p:cNvSpPr txBox="1"/>
          <p:nvPr/>
        </p:nvSpPr>
        <p:spPr>
          <a:xfrm>
            <a:off x="282258" y="4348775"/>
            <a:ext cx="173222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CVD:</a:t>
            </a:r>
          </a:p>
          <a:p>
            <a:r>
              <a:rPr lang="en-US" sz="1300" b="1" dirty="0"/>
              <a:t>-Heart Attack or MI</a:t>
            </a:r>
          </a:p>
          <a:p>
            <a:r>
              <a:rPr lang="en-US" sz="1300" b="1" dirty="0"/>
              <a:t>-Angina or CHD</a:t>
            </a:r>
          </a:p>
          <a:p>
            <a:r>
              <a:rPr lang="en-US" sz="1300" b="1" dirty="0"/>
              <a:t>-Stroke</a:t>
            </a:r>
          </a:p>
          <a:p>
            <a:endParaRPr lang="en-US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59EB7F-A125-13BB-477E-A7C7F13E0929}"/>
              </a:ext>
            </a:extLst>
          </p:cNvPr>
          <p:cNvSpPr txBox="1"/>
          <p:nvPr/>
        </p:nvSpPr>
        <p:spPr>
          <a:xfrm>
            <a:off x="282260" y="1685664"/>
            <a:ext cx="17322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Total F&amp;V:</a:t>
            </a:r>
          </a:p>
          <a:p>
            <a:r>
              <a:rPr lang="en-US" sz="1300" b="1" dirty="0"/>
              <a:t>Refers to the total daily consumption of fruits and vegetables</a:t>
            </a:r>
          </a:p>
        </p:txBody>
      </p:sp>
    </p:spTree>
    <p:extLst>
      <p:ext uri="{BB962C8B-B14F-4D97-AF65-F5344CB8AC3E}">
        <p14:creationId xmlns:p14="http://schemas.microsoft.com/office/powerpoint/2010/main" val="1252959198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1044</Words>
  <Application>Microsoft Macintosh PowerPoint</Application>
  <PresentationFormat>On-screen Show (4:3)</PresentationFormat>
  <Paragraphs>128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Times New Roman</vt:lpstr>
      <vt:lpstr>RyersonUniversity_MasterTemplate v1</vt:lpstr>
      <vt:lpstr>Determinants of Perceived Health: Dietary Habits, Socioeconomic Factors, Physical Activity, and Personal Metrics</vt:lpstr>
      <vt:lpstr>INTRODUCTION</vt:lpstr>
      <vt:lpstr>RESEARCH QUESTIONS</vt:lpstr>
      <vt:lpstr>METHODOLOOGY,APPROACH AND TOOLS</vt:lpstr>
      <vt:lpstr>METHODOLOOGY,APPROACH AND TOOLS</vt:lpstr>
      <vt:lpstr>FINDINGS AND RESULTS</vt:lpstr>
      <vt:lpstr>FINDINGS AND RESULTS</vt:lpstr>
      <vt:lpstr>FINDINGS AND RESULTS</vt:lpstr>
      <vt:lpstr>FINDINGS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2023-11-28T23:01:44Z</dcterms:modified>
</cp:coreProperties>
</file>